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361" r:id="rId2"/>
    <p:sldId id="260" r:id="rId3"/>
    <p:sldId id="261" r:id="rId4"/>
    <p:sldId id="262" r:id="rId5"/>
    <p:sldId id="263" r:id="rId6"/>
    <p:sldId id="363" r:id="rId7"/>
    <p:sldId id="364" r:id="rId8"/>
    <p:sldId id="365" r:id="rId9"/>
    <p:sldId id="366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23" roundtripDataSignature="AMtx7mgZh/J0+hLx05Sak+0mqD/d+0He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2" autoAdjust="0"/>
    <p:restoredTop sz="95268" autoAdjust="0"/>
  </p:normalViewPr>
  <p:slideViewPr>
    <p:cSldViewPr snapToGrid="0">
      <p:cViewPr varScale="1">
        <p:scale>
          <a:sx n="86" d="100"/>
          <a:sy n="86" d="100"/>
        </p:scale>
        <p:origin x="77" y="8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-FR" sz="1100" b="1" dirty="0">
                <a:solidFill>
                  <a:schemeClr val="tx1"/>
                </a:solidFill>
              </a:rPr>
              <a:t>p.37 </a:t>
            </a:r>
            <a:r>
              <a:rPr lang="fr-FR" sz="1100" dirty="0">
                <a:solidFill>
                  <a:schemeClr val="tx1"/>
                </a:solidFill>
              </a:rPr>
              <a:t>: Au moment où Tom desserre les doigts, la pomme tombe-t-elle plus vite, moins vite ou de la même façon que les personnages ? Pourquoi ?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fr-FR" sz="1100" dirty="0">
              <a:solidFill>
                <a:schemeClr val="tx1"/>
              </a:solidFill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-FR" sz="1100" b="1" dirty="0">
                <a:solidFill>
                  <a:srgbClr val="FF0000"/>
                </a:solidFill>
              </a:rPr>
              <a:t>De la même façon, car les corps tombent à la même vitesse, quelle que soit leur masse.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fr-FR" sz="1100" dirty="0">
              <a:solidFill>
                <a:schemeClr val="tx1"/>
              </a:solidFill>
            </a:endParaRPr>
          </a:p>
          <a:p>
            <a:endParaRPr lang="fr-FR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fr-FR" sz="1100" b="1" dirty="0">
                <a:solidFill>
                  <a:schemeClr val="tx1"/>
                </a:solidFill>
              </a:rPr>
              <a:t>p.38 : </a:t>
            </a:r>
            <a:r>
              <a:rPr lang="fr-FR" sz="1100" dirty="0">
                <a:solidFill>
                  <a:schemeClr val="tx1"/>
                </a:solidFill>
              </a:rPr>
              <a:t>D'après l'image p.38, pourquoi peut-on dire que les personnages et la pomme sont en impesanteur, comme des astronautes ?</a:t>
            </a:r>
          </a:p>
          <a:p>
            <a:endParaRPr lang="fr-FR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fr-FR" sz="1100" b="1" dirty="0">
                <a:solidFill>
                  <a:srgbClr val="FF0000"/>
                </a:solidFill>
              </a:rPr>
              <a:t>Car de leur point de vue ils flottent l'un par rapport à l'autre (ils ne se déplacent pas)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7999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100" dirty="0">
                <a:solidFill>
                  <a:schemeClr val="tx1"/>
                </a:solidFill>
              </a:rPr>
              <a:t>A votre avis, comment un astronaute en impesanteur dans l'espace peut-il être aussi en mouvement ? </a:t>
            </a:r>
          </a:p>
          <a:p>
            <a:endParaRPr lang="fr-FR" sz="1100" dirty="0">
              <a:solidFill>
                <a:schemeClr val="tx1"/>
              </a:solidFill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fr-FR" sz="1100" b="1" dirty="0">
                <a:solidFill>
                  <a:srgbClr val="FF0000"/>
                </a:solidFill>
              </a:rPr>
              <a:t>Il peut être en mouvement, d'un autre point de vue.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6630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fr-FR" sz="1100" b="1" dirty="0">
                <a:solidFill>
                  <a:schemeClr val="tx1"/>
                </a:solidFill>
              </a:rPr>
              <a:t>p.43 : </a:t>
            </a:r>
            <a:r>
              <a:rPr lang="fr-FR" sz="1100" dirty="0">
                <a:solidFill>
                  <a:schemeClr val="tx1"/>
                </a:solidFill>
              </a:rPr>
              <a:t>Par rapport à quoi l'astronaute pourrait-il être en mouvement ?</a:t>
            </a:r>
          </a:p>
          <a:p>
            <a:endParaRPr lang="fr-FR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fr-FR" sz="1100" b="1" dirty="0">
                <a:solidFill>
                  <a:srgbClr val="FF0000"/>
                </a:solidFill>
              </a:rPr>
              <a:t>Par rapport au centre de la Terre.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Chapitre 2 18</a:t>
            </a:r>
            <a:br>
              <a:rPr lang="fr-FR" dirty="0"/>
            </a:br>
            <a:r>
              <a:rPr lang="fr-FR" dirty="0"/>
              <a:t>Regardez </a:t>
            </a:r>
            <a:r>
              <a:rPr lang="fr-FR" dirty="0" err="1"/>
              <a:t>de plus loin </a:t>
            </a:r>
            <a:r>
              <a:rPr lang="fr-FR" dirty="0"/>
              <a:t>!       </a:t>
            </a:r>
            <a:br>
              <a:rPr lang="fr-FR" dirty="0"/>
            </a:br>
            <a:r>
              <a:rPr lang="fr-FR" dirty="0" err="1"/>
              <a:t>Je me déplace</a:t>
            </a:r>
            <a:r>
              <a:rPr lang="fr-FR" dirty="0"/>
              <a:t>...</a:t>
            </a:r>
            <a:br>
              <a:rPr lang="fr-FR" dirty="0"/>
            </a:br>
            <a:r>
              <a:rPr lang="fr-FR" dirty="0"/>
              <a:t>...</a:t>
            </a:r>
            <a:r>
              <a:rPr lang="fr-FR" dirty="0" err="1"/>
              <a:t>autour de cette Terre </a:t>
            </a:r>
            <a:r>
              <a:rPr lang="fr-FR" dirty="0"/>
              <a:t>!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Regarde de plus loin !</a:t>
            </a:r>
            <a:br>
              <a:rPr lang="fr-FR" dirty="0"/>
            </a:br>
            <a:r>
              <a:rPr lang="fr-FR" dirty="0"/>
              <a:t>Je bouge...</a:t>
            </a:r>
            <a:br>
              <a:rPr lang="fr-FR" dirty="0"/>
            </a:br>
            <a:r>
              <a:rPr lang="fr-FR" dirty="0"/>
              <a:t>Autour de la Terre !</a:t>
            </a:r>
          </a:p>
        </p:txBody>
      </p:sp>
    </p:spTree>
    <p:extLst>
      <p:ext uri="{BB962C8B-B14F-4D97-AF65-F5344CB8AC3E}">
        <p14:creationId xmlns:p14="http://schemas.microsoft.com/office/powerpoint/2010/main" val="741490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7BD1A87-4A44-43B5-D5B0-BA7A336D0377}"/>
              </a:ext>
            </a:extLst>
          </p:cNvPr>
          <p:cNvSpPr txBox="1"/>
          <p:nvPr/>
        </p:nvSpPr>
        <p:spPr>
          <a:xfrm>
            <a:off x="2043903" y="819765"/>
            <a:ext cx="5056192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>
                <a:latin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fr-FR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Supertrouper</a:t>
            </a:r>
            <a:br>
              <a:rPr lang="fr-FR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3600" b="1" dirty="0">
                <a:latin typeface="Calibri" panose="020F0502020204030204" pitchFamily="34" charset="0"/>
                <a:cs typeface="Calibri" panose="020F0502020204030204" pitchFamily="34" charset="0"/>
              </a:rPr>
              <a:t>Episode Gravitation</a:t>
            </a:r>
          </a:p>
          <a:p>
            <a:pPr algn="ctr"/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Bearbeitbare</a:t>
            </a:r>
            <a:r>
              <a:rPr lang="fr-FR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Dokumente</a:t>
            </a:r>
            <a:endParaRPr lang="fr-FR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AD55608-9F63-9FBB-7406-A8002930C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15" y="5605442"/>
            <a:ext cx="830156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Episode Gravitation,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Supertroupers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Lau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Bergey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&amp; Barbara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Govin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Stimuli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Eds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2023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Stimuli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wurde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gefördert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von der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Europäischen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Union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Rahmen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Programms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Eramsus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und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Projekts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Nummer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2021-1-FR01-KA220-SCH-000030110.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fr-FR" altLang="fr-FR" sz="6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           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fr-FR" altLang="fr-FR" sz="6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               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fr-FR" altLang="fr-FR" sz="7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     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 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AEBED3-A3AE-FB4B-4EC0-49DCA5325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65" y="4362235"/>
            <a:ext cx="2227719" cy="86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5CACBA3D-83F0-6F9F-351B-0286727CB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187" y="4359196"/>
            <a:ext cx="2868022" cy="82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4D7839A-E751-18D8-F63C-9DD4BBB0E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88" y="4359196"/>
            <a:ext cx="1320624" cy="100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467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AE8E1705-B0FA-F12D-7D53-7A6DDF926F5B}"/>
              </a:ext>
            </a:extLst>
          </p:cNvPr>
          <p:cNvGrpSpPr/>
          <p:nvPr/>
        </p:nvGrpSpPr>
        <p:grpSpPr>
          <a:xfrm>
            <a:off x="8264" y="-4"/>
            <a:ext cx="9304412" cy="6870661"/>
            <a:chOff x="150920" y="168676"/>
            <a:chExt cx="8824404" cy="6516209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E1657D4-383A-3AD6-64DC-702E6ECFA2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" t="2460" r="1845" b="2525"/>
            <a:stretch/>
          </p:blipFill>
          <p:spPr bwMode="auto">
            <a:xfrm>
              <a:off x="150920" y="168676"/>
              <a:ext cx="8824404" cy="6516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D28FDA2-59C8-9336-485D-862F82B07E82}"/>
                </a:ext>
              </a:extLst>
            </p:cNvPr>
            <p:cNvSpPr/>
            <p:nvPr/>
          </p:nvSpPr>
          <p:spPr>
            <a:xfrm>
              <a:off x="1376039" y="461639"/>
              <a:ext cx="4527611" cy="158910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Kapitel</a:t>
              </a:r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2, S. 43</a:t>
              </a:r>
            </a:p>
            <a:p>
              <a:pPr algn="ctr"/>
              <a:r>
                <a:rPr lang="en-US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  <a:b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Sobald</a:t>
              </a:r>
              <a:r>
                <a:rPr lang="en-US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Tom den Apfel </a:t>
              </a:r>
              <a:r>
                <a:rPr lang="en-US" sz="2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loslässt</a:t>
              </a:r>
              <a:r>
                <a:rPr lang="en-US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fällt</a:t>
              </a:r>
              <a:r>
                <a:rPr lang="en-US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dieser</a:t>
              </a:r>
              <a:r>
                <a:rPr lang="en-US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dann</a:t>
              </a:r>
              <a:r>
                <a:rPr lang="en-US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schneller</a:t>
              </a:r>
              <a:r>
                <a:rPr lang="en-US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langsamer</a:t>
              </a:r>
              <a:r>
                <a:rPr lang="en-US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oder</a:t>
              </a:r>
              <a:r>
                <a:rPr lang="en-US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mit</a:t>
              </a:r>
              <a:r>
                <a:rPr lang="en-US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der </a:t>
              </a:r>
              <a:r>
                <a:rPr lang="en-US" sz="2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gleichen</a:t>
              </a:r>
              <a:r>
                <a:rPr lang="en-US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Geschwindigkeit</a:t>
              </a:r>
              <a:r>
                <a:rPr lang="en-US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wie</a:t>
              </a:r>
              <a:r>
                <a:rPr lang="en-US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die </a:t>
              </a:r>
              <a:r>
                <a:rPr lang="en-US" sz="2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Personen</a:t>
              </a:r>
              <a:r>
                <a:rPr lang="en-US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 </a:t>
              </a:r>
              <a:r>
                <a:rPr lang="en-US" sz="2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Warum?</a:t>
              </a:r>
              <a:r>
                <a:rPr lang="en-US" sz="2000" dirty="0" err="1"/>
                <a:t>ou</a:t>
              </a:r>
              <a:br>
                <a:rPr lang="en-US" sz="2000" dirty="0"/>
              </a:b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549427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27160D37-E639-DCB8-9099-21B771E464B6}"/>
              </a:ext>
            </a:extLst>
          </p:cNvPr>
          <p:cNvGrpSpPr/>
          <p:nvPr/>
        </p:nvGrpSpPr>
        <p:grpSpPr>
          <a:xfrm>
            <a:off x="0" y="32561"/>
            <a:ext cx="9144000" cy="6792877"/>
            <a:chOff x="0" y="32561"/>
            <a:chExt cx="9144000" cy="679287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27598A91-DBFA-5ADE-7B25-674599A76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2561"/>
              <a:ext cx="9144000" cy="6792877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99D018A-A179-0BE0-7AF7-237D86C9A247}"/>
                </a:ext>
              </a:extLst>
            </p:cNvPr>
            <p:cNvSpPr/>
            <p:nvPr/>
          </p:nvSpPr>
          <p:spPr>
            <a:xfrm>
              <a:off x="497150" y="4527612"/>
              <a:ext cx="5190813" cy="161311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Kapitel</a:t>
              </a:r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2, S. 46</a:t>
              </a:r>
            </a:p>
            <a:p>
              <a:pPr algn="ctr"/>
              <a:r>
                <a:rPr lang="en-US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  <a:b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Was </a:t>
              </a:r>
              <a:r>
                <a:rPr lang="en-US" sz="2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meint</a:t>
              </a:r>
              <a:r>
                <a:rPr lang="en-US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Ihr</a:t>
              </a:r>
              <a:r>
                <a:rPr lang="en-US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wie</a:t>
              </a:r>
              <a:r>
                <a:rPr lang="en-US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kann</a:t>
              </a:r>
              <a:r>
                <a:rPr lang="en-US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ein</a:t>
              </a:r>
              <a:r>
                <a:rPr lang="en-US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Astronaut, der </a:t>
              </a:r>
              <a:r>
                <a:rPr lang="en-US" sz="2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schwerelos</a:t>
              </a:r>
              <a:r>
                <a:rPr lang="en-US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</a:t>
              </a:r>
              <a:r>
                <a:rPr lang="en-US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Raum </a:t>
              </a:r>
              <a:r>
                <a:rPr lang="en-US" sz="2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schwebt</a:t>
              </a:r>
              <a:r>
                <a:rPr lang="en-US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zugleich</a:t>
              </a:r>
              <a:r>
                <a:rPr lang="en-US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in </a:t>
              </a:r>
              <a:r>
                <a:rPr lang="en-US" sz="2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Bewegung</a:t>
              </a:r>
              <a:r>
                <a:rPr lang="en-US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sein?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215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3EFAD003-4A1A-AD5A-888D-1C05D3D4E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09"/>
            <a:ext cx="9144000" cy="68127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AD3903-CDD4-8474-D7C9-FCF778550045}"/>
              </a:ext>
            </a:extLst>
          </p:cNvPr>
          <p:cNvSpPr/>
          <p:nvPr/>
        </p:nvSpPr>
        <p:spPr>
          <a:xfrm>
            <a:off x="1148466" y="3625687"/>
            <a:ext cx="3834248" cy="16431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Kapitel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2, S. 53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meint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ihr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welche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Masse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könnte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eine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Raumstation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haben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41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3D3C4AE-0F2E-0BEF-4AE6-0CDE7C769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80"/>
            <a:ext cx="9144000" cy="68346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029D35-8BB0-52BD-56E5-826F5B3B572A}"/>
              </a:ext>
            </a:extLst>
          </p:cNvPr>
          <p:cNvSpPr/>
          <p:nvPr/>
        </p:nvSpPr>
        <p:spPr>
          <a:xfrm>
            <a:off x="527029" y="3945283"/>
            <a:ext cx="3662586" cy="16431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Kapitel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2, S. 55 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Woran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erinnert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euch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dieses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charakteristische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Merkmal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978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0" y="1082040"/>
            <a:ext cx="8953500" cy="5120640"/>
            <a:chOff x="0" y="1082040"/>
            <a:chExt cx="8953500" cy="5120640"/>
          </a:xfrm>
        </p:grpSpPr>
        <p:sp>
          <p:nvSpPr>
            <p:cNvPr id="85" name="Google Shape;85;p1"/>
            <p:cNvSpPr/>
            <p:nvPr/>
          </p:nvSpPr>
          <p:spPr>
            <a:xfrm>
              <a:off x="0" y="1082040"/>
              <a:ext cx="8953500" cy="512064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304800" y="1377248"/>
              <a:ext cx="3714750" cy="542992"/>
            </a:xfrm>
            <a:prstGeom prst="roundRect">
              <a:avLst>
                <a:gd name="adj" fmla="val 16667"/>
              </a:avLst>
            </a:prstGeom>
            <a:solidFill>
              <a:srgbClr val="F9F9F9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304800" y="1407510"/>
              <a:ext cx="8534400" cy="44357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fr-FR" sz="1600" b="1" i="0" u="sng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Fragen</a:t>
              </a:r>
              <a:r>
                <a:rPr lang="fr-FR" sz="1600" b="1" i="0" u="sng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600" b="1" i="0" u="sng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zu</a:t>
              </a:r>
              <a:r>
                <a:rPr lang="fr-FR" sz="1600" b="1" i="0" u="sng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den </a:t>
              </a:r>
              <a:r>
                <a:rPr lang="fr-FR" sz="1600" b="1" i="0" u="sng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Szenen</a:t>
              </a:r>
              <a:r>
                <a:rPr lang="fr-FR" sz="1600" b="1" i="0" u="sng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 </a:t>
              </a:r>
              <a:r>
                <a:rPr lang="fr-FR" sz="1600" b="1" i="0" u="sng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Kapitel</a:t>
              </a:r>
              <a:r>
                <a:rPr lang="fr-FR" sz="1600" b="1" i="0" u="sng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2</a:t>
              </a:r>
              <a:br>
                <a:rPr lang="fr-FR" sz="1600" b="1" i="0" u="sng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br>
                <a:rPr lang="fr-FR" sz="1400" b="1" i="0" u="sng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b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S. 37: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Sobald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Tom den Apfel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loslässt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fällt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dieser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dann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schneller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langsamer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oder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mit der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gleichen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Geschwindigkeit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wie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die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Personen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?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Warum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? ................................................................................................................................................................................................................................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S. 38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Warum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kann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man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nach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dem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Bild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auf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S. 38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sagen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dass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sich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die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Figuren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und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der Apfel in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Schwerelosigkeit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befinden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wie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Astronauten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? ................................................................................................................................................................................................................................</a:t>
              </a:r>
              <a:b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b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S. 40: </a:t>
              </a:r>
              <a:r>
                <a:rPr lang="fr-FR" sz="11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Zusammenfassung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fr-FR" sz="11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Aus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einer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bestimmten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Perspektive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(Titouan </a:t>
              </a:r>
              <a:r>
                <a:rPr lang="fr-FR" sz="11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und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Tom, die </a:t>
              </a:r>
              <a:r>
                <a:rPr lang="fr-FR" sz="11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fallen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 </a:t>
              </a:r>
              <a:r>
                <a:rPr lang="fr-FR" sz="11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kann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man </a:t>
              </a:r>
              <a:r>
                <a:rPr lang="fr-FR" sz="11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schwerelos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sein, </a:t>
              </a:r>
              <a:r>
                <a:rPr lang="fr-FR" sz="11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aus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einer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anderen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Perspektive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(Diane </a:t>
              </a:r>
              <a:r>
                <a:rPr lang="fr-FR" sz="11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und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Iris, die </a:t>
              </a:r>
              <a:r>
                <a:rPr lang="fr-FR" sz="11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am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Boden </a:t>
              </a:r>
              <a:r>
                <a:rPr lang="fr-FR" sz="11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liegen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 </a:t>
              </a:r>
              <a:r>
                <a:rPr lang="fr-FR" sz="11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kann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man </a:t>
              </a:r>
              <a:r>
                <a:rPr lang="fr-FR" sz="11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sich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 </a:t>
              </a:r>
              <a:r>
                <a:rPr lang="fr-FR" sz="11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Bewegung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befinden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</a:p>
            <a:p>
              <a:pPr marL="0" marR="0" lvl="0" indent="0" algn="l" rtl="0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S. 41: </a:t>
              </a:r>
              <a:r>
                <a:rPr lang="fr-FR" sz="110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Wie</a:t>
              </a:r>
              <a:r>
                <a:rPr lang="fr-FR" sz="11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kann</a:t>
              </a:r>
              <a:r>
                <a:rPr lang="fr-FR" sz="11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ein</a:t>
              </a:r>
              <a:r>
                <a:rPr lang="fr-FR" sz="11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Astronaut</a:t>
              </a:r>
              <a:r>
                <a:rPr lang="fr-FR" sz="11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der </a:t>
              </a:r>
              <a:r>
                <a:rPr lang="fr-FR" sz="110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</a:t>
              </a:r>
              <a:r>
                <a:rPr lang="fr-FR" sz="11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Weltraum</a:t>
              </a:r>
              <a:r>
                <a:rPr lang="fr-FR" sz="11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schwerelos</a:t>
              </a:r>
              <a:r>
                <a:rPr lang="fr-FR" sz="11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ist</a:t>
              </a:r>
              <a:r>
                <a:rPr lang="fr-FR" sz="11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fr-FR" sz="110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nach</a:t>
              </a:r>
              <a:r>
                <a:rPr lang="fr-FR" sz="11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der </a:t>
              </a:r>
              <a:r>
                <a:rPr lang="fr-FR" sz="110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vorherigen</a:t>
              </a:r>
              <a:r>
                <a:rPr lang="fr-FR" sz="11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Schlussfolgerung</a:t>
              </a:r>
              <a:r>
                <a:rPr lang="fr-FR" sz="11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zugleich</a:t>
              </a:r>
              <a:r>
                <a:rPr lang="fr-FR" sz="11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 </a:t>
              </a:r>
              <a:r>
                <a:rPr lang="fr-FR" sz="110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Bewegung</a:t>
              </a:r>
              <a:r>
                <a:rPr lang="fr-FR" sz="11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sein?</a:t>
              </a:r>
              <a:b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................................................................................................................................................................................................................................</a:t>
              </a:r>
              <a:b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b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S. 43: </a:t>
              </a:r>
              <a:r>
                <a:rPr lang="fr-FR" sz="11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 </a:t>
              </a:r>
              <a:r>
                <a:rPr lang="fr-FR" sz="110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Bezug</a:t>
              </a:r>
              <a:r>
                <a:rPr lang="fr-FR" sz="11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worauf</a:t>
              </a:r>
              <a:r>
                <a:rPr lang="fr-FR" sz="11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könnte</a:t>
              </a:r>
              <a:r>
                <a:rPr lang="fr-FR" sz="11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der </a:t>
              </a:r>
              <a:r>
                <a:rPr lang="fr-FR" sz="110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Astronaut</a:t>
              </a:r>
              <a:r>
                <a:rPr lang="fr-FR" sz="11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 </a:t>
              </a:r>
              <a:r>
                <a:rPr lang="fr-FR" sz="110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Bewegung</a:t>
              </a:r>
              <a:r>
                <a:rPr lang="fr-FR" sz="11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sein?</a:t>
              </a:r>
              <a:b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................................................................................................................................................................................................................................</a:t>
              </a:r>
              <a:b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S. 44: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Was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meint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ihr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welche Masse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könnte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eine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Raumstation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haben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?...............................................................................................</a:t>
              </a:r>
              <a:b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 (z. B. die ISS, in der Thomas Pesquet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war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 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S. 46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Der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Astronaut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und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die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Raumstation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bewegen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sich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mit der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gleichen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Geschwindigkeit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obwohl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sie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völlig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unterschiedliche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Massen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haben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Woran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erinnert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Euch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das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b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................................................................................................................................................................................................................................</a:t>
              </a:r>
              <a:endParaRPr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2"/>
          <p:cNvGrpSpPr/>
          <p:nvPr/>
        </p:nvGrpSpPr>
        <p:grpSpPr>
          <a:xfrm>
            <a:off x="146989" y="98854"/>
            <a:ext cx="8716672" cy="6660292"/>
            <a:chOff x="213664" y="143354"/>
            <a:chExt cx="8716672" cy="6334125"/>
          </a:xfrm>
        </p:grpSpPr>
        <p:sp>
          <p:nvSpPr>
            <p:cNvPr id="94" name="Google Shape;94;p2"/>
            <p:cNvSpPr/>
            <p:nvPr/>
          </p:nvSpPr>
          <p:spPr>
            <a:xfrm>
              <a:off x="213664" y="143354"/>
              <a:ext cx="8716672" cy="633412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 txBox="1"/>
            <p:nvPr/>
          </p:nvSpPr>
          <p:spPr>
            <a:xfrm>
              <a:off x="4713794" y="4972610"/>
              <a:ext cx="4033084" cy="723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-FR" sz="1400" b="1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=&gt; </a:t>
              </a:r>
              <a:r>
                <a:rPr lang="fr-FR" sz="1400" b="1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Wie</a:t>
              </a:r>
              <a:r>
                <a:rPr lang="fr-FR" sz="1400" b="1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400" b="1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können</a:t>
              </a:r>
              <a:r>
                <a:rPr lang="fr-FR" sz="1400" b="1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die </a:t>
              </a:r>
              <a:r>
                <a:rPr lang="fr-FR" sz="1400" b="1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Gemeinsamkeiten</a:t>
              </a:r>
              <a:r>
                <a:rPr lang="fr-FR" sz="1400" b="1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400" b="1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zwischen</a:t>
              </a:r>
              <a:r>
                <a:rPr lang="fr-FR" sz="1400" b="1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400" b="1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Fall</a:t>
              </a:r>
              <a:r>
                <a:rPr lang="fr-FR" sz="1400" b="1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400" b="1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und</a:t>
              </a:r>
              <a:r>
                <a:rPr lang="fr-FR" sz="1400" b="1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400" b="1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Orbitalbewegung</a:t>
              </a:r>
              <a:r>
                <a:rPr lang="fr-FR" sz="1400" b="1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400" b="1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erklärt</a:t>
              </a:r>
              <a:r>
                <a:rPr lang="fr-FR" sz="1400" b="1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400" b="1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werden</a:t>
              </a:r>
              <a:r>
                <a:rPr lang="fr-FR" sz="1400" b="1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" name="Google Shape;96;p2"/>
            <p:cNvGrpSpPr/>
            <p:nvPr/>
          </p:nvGrpSpPr>
          <p:grpSpPr>
            <a:xfrm>
              <a:off x="526032" y="391694"/>
              <a:ext cx="8404303" cy="6060859"/>
              <a:chOff x="526032" y="391694"/>
              <a:chExt cx="8404303" cy="6060859"/>
            </a:xfrm>
          </p:grpSpPr>
          <p:grpSp>
            <p:nvGrpSpPr>
              <p:cNvPr id="97" name="Google Shape;97;p2"/>
              <p:cNvGrpSpPr/>
              <p:nvPr/>
            </p:nvGrpSpPr>
            <p:grpSpPr>
              <a:xfrm>
                <a:off x="4791406" y="2139926"/>
                <a:ext cx="4138929" cy="2459378"/>
                <a:chOff x="-76200" y="-278155"/>
                <a:chExt cx="4138929" cy="2459378"/>
              </a:xfrm>
            </p:grpSpPr>
            <p:grpSp>
              <p:nvGrpSpPr>
                <p:cNvPr id="98" name="Google Shape;98;p2"/>
                <p:cNvGrpSpPr/>
                <p:nvPr/>
              </p:nvGrpSpPr>
              <p:grpSpPr>
                <a:xfrm>
                  <a:off x="-76200" y="1457325"/>
                  <a:ext cx="3543300" cy="723898"/>
                  <a:chOff x="-342107" y="95340"/>
                  <a:chExt cx="3544424" cy="724570"/>
                </a:xfrm>
              </p:grpSpPr>
              <p:sp>
                <p:nvSpPr>
                  <p:cNvPr id="99" name="Google Shape;99;p2"/>
                  <p:cNvSpPr txBox="1"/>
                  <p:nvPr/>
                </p:nvSpPr>
                <p:spPr>
                  <a:xfrm>
                    <a:off x="-254458" y="95340"/>
                    <a:ext cx="3456775" cy="72457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r>
                      <a:rPr lang="fr-FR" sz="1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In </a:t>
                    </a:r>
                    <a:r>
                      <a:rPr lang="fr-FR" sz="12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beiden</a:t>
                    </a:r>
                    <a:r>
                      <a:rPr lang="fr-FR" sz="1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fr-FR" sz="12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Fällen</a:t>
                    </a:r>
                    <a:r>
                      <a:rPr lang="fr-FR" sz="1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fr-FR" sz="12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bewegen</a:t>
                    </a:r>
                    <a:r>
                      <a:rPr lang="fr-FR" sz="1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fr-FR" sz="12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sich</a:t>
                    </a:r>
                    <a:r>
                      <a:rPr lang="fr-FR" sz="1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die </a:t>
                    </a:r>
                    <a:r>
                      <a:rPr lang="fr-FR" sz="12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Körper</a:t>
                    </a:r>
                    <a:r>
                      <a:rPr lang="fr-FR" sz="1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mit </a:t>
                    </a:r>
                    <a:r>
                      <a:rPr lang="fr-FR" sz="12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unterschiedlichen</a:t>
                    </a:r>
                    <a:r>
                      <a:rPr lang="fr-FR" sz="1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fr-FR" sz="12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Massen</a:t>
                    </a:r>
                    <a:r>
                      <a:rPr lang="fr-FR" sz="1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mit der </a:t>
                    </a:r>
                    <a:r>
                      <a:rPr lang="fr-FR" sz="12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gleichen</a:t>
                    </a:r>
                    <a:r>
                      <a:rPr lang="fr-FR" sz="1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fr-FR" sz="12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Geschwindigkeit</a:t>
                    </a:r>
                    <a:r>
                      <a:rPr lang="fr-FR" sz="1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..</a:t>
                    </a:r>
                    <a:endParaRPr sz="1100" b="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100;p2"/>
                  <p:cNvSpPr/>
                  <p:nvPr/>
                </p:nvSpPr>
                <p:spPr>
                  <a:xfrm>
                    <a:off x="-342107" y="336431"/>
                    <a:ext cx="120650" cy="103505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1" name="Google Shape;101;p2"/>
                <p:cNvSpPr txBox="1"/>
                <p:nvPr/>
              </p:nvSpPr>
              <p:spPr>
                <a:xfrm>
                  <a:off x="11420" y="-278155"/>
                  <a:ext cx="4051309" cy="51818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fr-FR" sz="1400" b="1" i="0" u="sng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Gemeinsamkeiten</a:t>
                  </a:r>
                  <a:r>
                    <a:rPr lang="fr-FR" sz="1400" b="1" i="0" u="sng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fr-FR" sz="1400" b="1" i="0" u="sng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zwischen</a:t>
                  </a:r>
                  <a:r>
                    <a:rPr lang="fr-FR" sz="1400" b="1" i="0" u="sng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fr-FR" sz="1400" b="1" i="0" u="sng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dem</a:t>
                  </a:r>
                  <a:r>
                    <a:rPr lang="fr-FR" sz="1400" b="1" i="0" u="sng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fr-FR" sz="1400" b="1" i="0" u="sng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Fall</a:t>
                  </a:r>
                  <a:r>
                    <a:rPr lang="fr-FR" sz="1400" b="1" i="0" u="sng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fr-FR" sz="1400" b="1" i="0" u="sng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und</a:t>
                  </a:r>
                  <a:r>
                    <a:rPr lang="fr-FR" sz="1400" b="1" i="0" u="sng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der </a:t>
                  </a:r>
                  <a:r>
                    <a:rPr lang="fr-FR" sz="1400" b="1" i="0" u="sng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Orbitalbewegung</a:t>
                  </a:r>
                  <a:r>
                    <a:rPr lang="fr-FR" sz="1400" b="1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: </a:t>
                  </a:r>
                  <a:endParaRPr sz="11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02" name="Google Shape;102;p2"/>
                <p:cNvGrpSpPr/>
                <p:nvPr/>
              </p:nvGrpSpPr>
              <p:grpSpPr>
                <a:xfrm>
                  <a:off x="-76200" y="533400"/>
                  <a:ext cx="3543300" cy="609600"/>
                  <a:chOff x="-352458" y="0"/>
                  <a:chExt cx="3543632" cy="609600"/>
                </a:xfrm>
              </p:grpSpPr>
              <p:sp>
                <p:nvSpPr>
                  <p:cNvPr id="103" name="Google Shape;103;p2"/>
                  <p:cNvSpPr txBox="1"/>
                  <p:nvPr/>
                </p:nvSpPr>
                <p:spPr>
                  <a:xfrm>
                    <a:off x="-257205" y="0"/>
                    <a:ext cx="3448379" cy="6096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>
                    <a:solidFill>
                      <a:srgbClr val="00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r>
                      <a:rPr lang="fr-FR" sz="1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In </a:t>
                    </a:r>
                    <a:r>
                      <a:rPr lang="fr-FR" sz="12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beiden</a:t>
                    </a:r>
                    <a:r>
                      <a:rPr lang="fr-FR" sz="1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fr-FR" sz="12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Fällen</a:t>
                    </a:r>
                    <a:r>
                      <a:rPr lang="fr-FR" sz="1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, von den in </a:t>
                    </a:r>
                    <a:r>
                      <a:rPr lang="fr-FR" sz="12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Bewegung</a:t>
                    </a:r>
                    <a:r>
                      <a:rPr lang="fr-FR" sz="1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fr-FR" sz="12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befindlichen</a:t>
                    </a:r>
                    <a:r>
                      <a:rPr lang="fr-FR" sz="1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fr-FR" sz="12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Körpern</a:t>
                    </a:r>
                    <a:r>
                      <a:rPr lang="fr-FR" sz="1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fr-FR" sz="12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aus</a:t>
                    </a:r>
                    <a:r>
                      <a:rPr lang="fr-FR" sz="1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fr-FR" sz="12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betrachtet</a:t>
                    </a:r>
                    <a:r>
                      <a:rPr lang="fr-FR" sz="1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, </a:t>
                    </a:r>
                    <a:r>
                      <a:rPr lang="fr-FR" sz="12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sind</a:t>
                    </a:r>
                    <a:r>
                      <a:rPr lang="fr-FR" sz="1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fr-FR" sz="12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diese</a:t>
                    </a:r>
                    <a:r>
                      <a:rPr lang="fr-FR" sz="1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fr-FR" sz="12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schwerelos</a:t>
                    </a:r>
                    <a:r>
                      <a:rPr lang="fr-FR" sz="1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.</a:t>
                    </a:r>
                    <a:endParaRPr sz="1100" b="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104;p2"/>
                  <p:cNvSpPr/>
                  <p:nvPr/>
                </p:nvSpPr>
                <p:spPr>
                  <a:xfrm>
                    <a:off x="-352458" y="247650"/>
                    <a:ext cx="120612" cy="103409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5" name="Google Shape;105;p2"/>
              <p:cNvGrpSpPr/>
              <p:nvPr/>
            </p:nvGrpSpPr>
            <p:grpSpPr>
              <a:xfrm>
                <a:off x="528173" y="1608989"/>
                <a:ext cx="4035385" cy="4843564"/>
                <a:chOff x="317356" y="684377"/>
                <a:chExt cx="4035385" cy="4843564"/>
              </a:xfrm>
            </p:grpSpPr>
            <p:grpSp>
              <p:nvGrpSpPr>
                <p:cNvPr id="106" name="Google Shape;106;p2"/>
                <p:cNvGrpSpPr/>
                <p:nvPr/>
              </p:nvGrpSpPr>
              <p:grpSpPr>
                <a:xfrm>
                  <a:off x="462727" y="684377"/>
                  <a:ext cx="3495993" cy="1023965"/>
                  <a:chOff x="93753" y="0"/>
                  <a:chExt cx="3496538" cy="1024139"/>
                </a:xfrm>
              </p:grpSpPr>
              <p:grpSp>
                <p:nvGrpSpPr>
                  <p:cNvPr id="107" name="Google Shape;107;p2"/>
                  <p:cNvGrpSpPr/>
                  <p:nvPr/>
                </p:nvGrpSpPr>
                <p:grpSpPr>
                  <a:xfrm>
                    <a:off x="93753" y="0"/>
                    <a:ext cx="3496538" cy="1024139"/>
                    <a:chOff x="386716" y="0"/>
                    <a:chExt cx="3496538" cy="1025303"/>
                  </a:xfrm>
                </p:grpSpPr>
                <p:sp>
                  <p:nvSpPr>
                    <p:cNvPr id="108" name="Google Shape;108;p2"/>
                    <p:cNvSpPr txBox="1"/>
                    <p:nvPr/>
                  </p:nvSpPr>
                  <p:spPr>
                    <a:xfrm>
                      <a:off x="452761" y="0"/>
                      <a:ext cx="2861574" cy="4753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9050" cap="flat" cmpd="sng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Die </a:t>
                      </a:r>
                      <a:r>
                        <a:rPr lang="fr-FR" sz="11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Geschwindigkeit</a:t>
                      </a:r>
                      <a:r>
                        <a:rPr lang="fr-F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von </a:t>
                      </a:r>
                      <a:r>
                        <a:rPr lang="fr-FR" sz="11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Objekten</a:t>
                      </a:r>
                      <a:r>
                        <a:rPr lang="fr-F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1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</a:t>
                      </a:r>
                      <a:r>
                        <a:rPr lang="fr-F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1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freien</a:t>
                      </a:r>
                      <a:r>
                        <a:rPr lang="fr-F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1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Fall</a:t>
                      </a:r>
                      <a:r>
                        <a:rPr lang="fr-F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1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ist</a:t>
                      </a:r>
                      <a:r>
                        <a:rPr lang="fr-F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1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gleich</a:t>
                      </a:r>
                      <a:r>
                        <a:rPr lang="fr-F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fr-FR" sz="11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unabhängig</a:t>
                      </a:r>
                      <a:r>
                        <a:rPr lang="fr-F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von </a:t>
                      </a:r>
                      <a:r>
                        <a:rPr lang="fr-FR" sz="11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deren</a:t>
                      </a:r>
                      <a:r>
                        <a:rPr lang="fr-F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Masse.</a:t>
                      </a:r>
                      <a:endParaRPr lang="fr-FR"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9" name="Google Shape;109;p2"/>
                    <p:cNvSpPr txBox="1"/>
                    <p:nvPr/>
                  </p:nvSpPr>
                  <p:spPr>
                    <a:xfrm>
                      <a:off x="386716" y="525540"/>
                      <a:ext cx="3496538" cy="49976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b="0" i="1" u="sng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Seitenzahl</a:t>
                      </a:r>
                      <a:r>
                        <a:rPr lang="fr-FR" sz="1200" b="0" i="1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(en) </a:t>
                      </a:r>
                      <a:r>
                        <a:rPr lang="fr-FR" sz="1200" b="0" i="1" u="sng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</a:t>
                      </a:r>
                      <a:r>
                        <a:rPr lang="fr-FR" sz="1200" b="0" i="1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200" b="0" i="1" u="sng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Comic</a:t>
                      </a:r>
                      <a:r>
                        <a:rPr lang="fr-FR" sz="1200" b="0" i="1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die </a:t>
                      </a:r>
                      <a:r>
                        <a:rPr lang="fr-FR" sz="1200" b="0" i="1" u="sng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diesen</a:t>
                      </a:r>
                      <a:r>
                        <a:rPr lang="fr-FR" sz="1200" b="0" i="1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200" b="0" i="1" u="sng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Satz</a:t>
                      </a:r>
                      <a:r>
                        <a:rPr lang="fr-FR" sz="1200" b="0" i="1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200" b="0" i="1" u="sng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illustrieren</a:t>
                      </a:r>
                      <a:r>
                        <a:rPr lang="fr-FR" sz="1200" b="0" i="1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r>
                        <a:rPr lang="fr-FR" sz="1200" b="0" i="1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…………………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lang="fr-FR" sz="1200" b="0" i="1" u="sng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lang="fr-FR" sz="1200" b="0" i="1" u="sng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lang="fr-FR" sz="1200" b="0" i="1" u="sng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.....................</a:t>
                      </a:r>
                      <a:br>
                        <a:rPr lang="fr-FR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fr-FR" sz="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0" name="Google Shape;110;p2"/>
                  <p:cNvSpPr/>
                  <p:nvPr/>
                </p:nvSpPr>
                <p:spPr>
                  <a:xfrm>
                    <a:off x="2960987" y="197996"/>
                    <a:ext cx="120770" cy="1035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1" name="Google Shape;111;p2"/>
                <p:cNvGrpSpPr/>
                <p:nvPr/>
              </p:nvGrpSpPr>
              <p:grpSpPr>
                <a:xfrm>
                  <a:off x="467144" y="1835002"/>
                  <a:ext cx="2618740" cy="499110"/>
                  <a:chOff x="124287" y="0"/>
                  <a:chExt cx="2618914" cy="499341"/>
                </a:xfrm>
              </p:grpSpPr>
              <p:sp>
                <p:nvSpPr>
                  <p:cNvPr id="112" name="Google Shape;112;p2"/>
                  <p:cNvSpPr txBox="1"/>
                  <p:nvPr/>
                </p:nvSpPr>
                <p:spPr>
                  <a:xfrm>
                    <a:off x="124287" y="0"/>
                    <a:ext cx="2555118" cy="499341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>
                    <a:solidFill>
                      <a:srgbClr val="00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100"/>
                      <a:buFont typeface="Arial"/>
                      <a:buNone/>
                    </a:pPr>
                    <a:r>
                      <a:rPr lang="fr-FR" sz="11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Eine</a:t>
                    </a:r>
                    <a:r>
                      <a:rPr lang="fr-FR"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Person, die </a:t>
                    </a:r>
                    <a:r>
                      <a:rPr lang="fr-FR" sz="11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fällt</a:t>
                    </a:r>
                    <a:r>
                      <a:rPr lang="fr-FR"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, </a:t>
                    </a:r>
                    <a:r>
                      <a:rPr lang="fr-FR" sz="11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ist</a:t>
                    </a:r>
                    <a:r>
                      <a:rPr lang="fr-FR"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von </a:t>
                    </a:r>
                    <a:r>
                      <a:rPr lang="fr-FR" sz="11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ihrem</a:t>
                    </a:r>
                    <a:r>
                      <a:rPr lang="fr-FR"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fr-FR" sz="11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Standpunkt</a:t>
                    </a:r>
                    <a:r>
                      <a:rPr lang="fr-FR"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fr-FR" sz="11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aus</a:t>
                    </a:r>
                    <a:r>
                      <a:rPr lang="fr-FR"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fr-FR" sz="11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gesehen</a:t>
                    </a:r>
                    <a:r>
                      <a:rPr lang="fr-FR"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fr-FR" sz="11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schwerelos</a:t>
                    </a:r>
                    <a:r>
                      <a:rPr lang="fr-FR" sz="11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.</a:t>
                    </a:r>
                    <a:endParaRPr sz="1100" b="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" name="Google Shape;113;p2"/>
                  <p:cNvSpPr/>
                  <p:nvPr/>
                </p:nvSpPr>
                <p:spPr>
                  <a:xfrm>
                    <a:off x="2622431" y="189781"/>
                    <a:ext cx="120770" cy="1035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4" name="Google Shape;114;p2"/>
                <p:cNvSpPr txBox="1"/>
                <p:nvPr/>
              </p:nvSpPr>
              <p:spPr>
                <a:xfrm>
                  <a:off x="354140" y="2429583"/>
                  <a:ext cx="3609260" cy="51686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lang="fr-FR" sz="1200" b="0" i="1" u="sng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Seitenzahl</a:t>
                  </a:r>
                  <a:r>
                    <a:rPr lang="fr-FR" sz="1200" b="0" i="1" u="sng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(en) </a:t>
                  </a:r>
                  <a:r>
                    <a:rPr lang="fr-FR" sz="1200" b="0" i="1" u="sng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im</a:t>
                  </a:r>
                  <a:r>
                    <a:rPr lang="fr-FR" sz="1200" b="0" i="1" u="sng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fr-FR" sz="1200" b="0" i="1" u="sng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Comic</a:t>
                  </a:r>
                  <a:r>
                    <a:rPr lang="fr-FR" sz="1200" b="0" i="1" u="sng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, die </a:t>
                  </a:r>
                  <a:r>
                    <a:rPr lang="fr-FR" sz="1200" b="0" i="1" u="sng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diesen</a:t>
                  </a:r>
                  <a:r>
                    <a:rPr lang="fr-FR" sz="1200" b="0" i="1" u="sng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fr-FR" sz="1200" b="0" i="1" u="sng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Satz</a:t>
                  </a:r>
                  <a:r>
                    <a:rPr lang="fr-FR" sz="1200" b="0" i="1" u="sng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fr-FR" sz="1200" b="0" i="1" u="sng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illustrieren</a:t>
                  </a:r>
                  <a:r>
                    <a:rPr lang="fr-FR" sz="1200" b="0" i="1" u="sng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:</a:t>
                  </a:r>
                  <a:r>
                    <a:rPr lang="fr-FR" sz="1200" b="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.........................</a:t>
                  </a:r>
                  <a:br>
                    <a:rPr lang="fr-FR" sz="1200" b="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</a:br>
                  <a:r>
                    <a:rPr lang="fr-FR" sz="600" b="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 </a:t>
                  </a:r>
                  <a:endParaRPr sz="2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" name="Google Shape;115;p2"/>
                <p:cNvSpPr txBox="1"/>
                <p:nvPr/>
              </p:nvSpPr>
              <p:spPr>
                <a:xfrm>
                  <a:off x="354140" y="3945987"/>
                  <a:ext cx="3609260" cy="51686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lang="fr-FR" sz="1200" b="0" i="1" u="sng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Seitenzahl</a:t>
                  </a:r>
                  <a:r>
                    <a:rPr lang="fr-FR" sz="1200" b="0" i="1" u="sng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(en) </a:t>
                  </a:r>
                  <a:r>
                    <a:rPr lang="fr-FR" sz="1200" b="0" i="1" u="sng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im</a:t>
                  </a:r>
                  <a:r>
                    <a:rPr lang="fr-FR" sz="1200" b="0" i="1" u="sng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fr-FR" sz="1200" b="0" i="1" u="sng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Comic</a:t>
                  </a:r>
                  <a:r>
                    <a:rPr lang="fr-FR" sz="1200" b="0" i="1" u="sng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, die </a:t>
                  </a:r>
                  <a:r>
                    <a:rPr lang="fr-FR" sz="1200" b="0" i="1" u="sng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diesen</a:t>
                  </a:r>
                  <a:r>
                    <a:rPr lang="fr-FR" sz="1200" b="0" i="1" u="sng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fr-FR" sz="1200" b="0" i="1" u="sng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Satz</a:t>
                  </a:r>
                  <a:r>
                    <a:rPr lang="fr-FR" sz="1200" b="0" i="1" u="sng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fr-FR" sz="1200" b="0" i="1" u="sng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illustrieren</a:t>
                  </a:r>
                  <a:r>
                    <a:rPr lang="fr-FR" sz="1200" b="0" i="1" u="sng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:</a:t>
                  </a:r>
                  <a:r>
                    <a:rPr lang="fr-FR" sz="1200" b="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.........................</a:t>
                  </a:r>
                  <a:br>
                    <a:rPr lang="fr-FR" sz="1200" b="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</a:br>
                  <a:r>
                    <a:rPr lang="fr-FR" sz="600" b="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 </a:t>
                  </a:r>
                  <a:endParaRPr sz="2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" name="Google Shape;116;p2"/>
                <p:cNvSpPr txBox="1"/>
                <p:nvPr/>
              </p:nvSpPr>
              <p:spPr>
                <a:xfrm>
                  <a:off x="317356" y="5011079"/>
                  <a:ext cx="3609260" cy="51686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lang="fr-FR" sz="1200" b="0" i="1" u="sng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Seitenzahl</a:t>
                  </a:r>
                  <a:r>
                    <a:rPr lang="fr-FR" sz="1200" b="0" i="1" u="sng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(en) </a:t>
                  </a:r>
                  <a:r>
                    <a:rPr lang="fr-FR" sz="1200" b="0" i="1" u="sng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im</a:t>
                  </a:r>
                  <a:r>
                    <a:rPr lang="fr-FR" sz="1200" b="0" i="1" u="sng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fr-FR" sz="1200" b="0" i="1" u="sng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Comic</a:t>
                  </a:r>
                  <a:r>
                    <a:rPr lang="fr-FR" sz="1200" b="0" i="1" u="sng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, die </a:t>
                  </a:r>
                  <a:r>
                    <a:rPr lang="fr-FR" sz="1200" b="0" i="1" u="sng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diesen</a:t>
                  </a:r>
                  <a:r>
                    <a:rPr lang="fr-FR" sz="1200" b="0" i="1" u="sng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fr-FR" sz="1200" b="0" i="1" u="sng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Satz</a:t>
                  </a:r>
                  <a:r>
                    <a:rPr lang="fr-FR" sz="1200" b="0" i="1" u="sng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fr-FR" sz="1200" b="0" i="1" u="sng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illustrieren</a:t>
                  </a:r>
                  <a:r>
                    <a:rPr lang="fr-FR" sz="1200" b="0" i="1" u="sng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:</a:t>
                  </a:r>
                  <a:r>
                    <a:rPr lang="fr-FR" sz="1200" b="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.........................</a:t>
                  </a:r>
                  <a:br>
                    <a:rPr lang="fr-FR" sz="1200" b="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</a:br>
                  <a:r>
                    <a:rPr lang="fr-FR" sz="600" b="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 </a:t>
                  </a:r>
                  <a:endParaRPr sz="2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17" name="Google Shape;117;p2"/>
                <p:cNvGrpSpPr/>
                <p:nvPr/>
              </p:nvGrpSpPr>
              <p:grpSpPr>
                <a:xfrm>
                  <a:off x="462727" y="2923564"/>
                  <a:ext cx="3424599" cy="870445"/>
                  <a:chOff x="80634" y="-122248"/>
                  <a:chExt cx="3425933" cy="871269"/>
                </a:xfrm>
              </p:grpSpPr>
              <p:sp>
                <p:nvSpPr>
                  <p:cNvPr id="118" name="Google Shape;118;p2"/>
                  <p:cNvSpPr txBox="1"/>
                  <p:nvPr/>
                </p:nvSpPr>
                <p:spPr>
                  <a:xfrm>
                    <a:off x="80634" y="-122248"/>
                    <a:ext cx="3365608" cy="871269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>
                    <a:solidFill>
                      <a:srgbClr val="00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100"/>
                      <a:buFont typeface="Arial"/>
                      <a:buNone/>
                    </a:pPr>
                    <a:r>
                      <a:rPr lang="fr-FR" sz="11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Vom</a:t>
                    </a:r>
                    <a:r>
                      <a:rPr lang="fr-FR"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fr-FR" sz="11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Standpunkt</a:t>
                    </a:r>
                    <a:r>
                      <a:rPr lang="fr-FR"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der </a:t>
                    </a:r>
                    <a:r>
                      <a:rPr lang="fr-FR" sz="11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Raumstation</a:t>
                    </a:r>
                    <a:r>
                      <a:rPr lang="fr-FR"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fr-FR" sz="11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aus</a:t>
                    </a:r>
                    <a:r>
                      <a:rPr lang="fr-FR"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fr-FR" sz="11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betrachtet</a:t>
                    </a:r>
                    <a:r>
                      <a:rPr lang="fr-FR"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fr-FR" sz="11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ist</a:t>
                    </a:r>
                    <a:r>
                      <a:rPr lang="fr-FR"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der </a:t>
                    </a:r>
                    <a:r>
                      <a:rPr lang="fr-FR" sz="11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Astronaut</a:t>
                    </a:r>
                    <a:r>
                      <a:rPr lang="fr-FR"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fr-FR" sz="11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schwerelos</a:t>
                    </a:r>
                    <a:r>
                      <a:rPr lang="fr-FR"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, </a:t>
                    </a:r>
                    <a:r>
                      <a:rPr lang="fr-FR" sz="11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jedoch</a:t>
                    </a:r>
                    <a:r>
                      <a:rPr lang="fr-FR"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fr-FR" sz="11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vom</a:t>
                    </a:r>
                    <a:r>
                      <a:rPr lang="fr-FR"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fr-FR" sz="11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Erdmittelpunkt</a:t>
                    </a:r>
                    <a:r>
                      <a:rPr lang="fr-FR"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fr-FR" sz="11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aus</a:t>
                    </a:r>
                    <a:r>
                      <a:rPr lang="fr-FR"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fr-FR" sz="11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betrachtet</a:t>
                    </a:r>
                    <a:r>
                      <a:rPr lang="fr-FR"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fr-FR" sz="11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befinden</a:t>
                    </a:r>
                    <a:r>
                      <a:rPr lang="fr-FR"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fr-FR" sz="11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sich</a:t>
                    </a:r>
                    <a:r>
                      <a:rPr lang="fr-FR"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die </a:t>
                    </a:r>
                    <a:r>
                      <a:rPr lang="fr-FR" sz="11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Raumstation</a:t>
                    </a:r>
                    <a:r>
                      <a:rPr lang="fr-FR"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fr-FR" sz="11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und</a:t>
                    </a:r>
                    <a:r>
                      <a:rPr lang="fr-FR"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der </a:t>
                    </a:r>
                    <a:r>
                      <a:rPr lang="fr-FR" sz="11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Astronaut</a:t>
                    </a:r>
                    <a:r>
                      <a:rPr lang="fr-FR"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fr-FR" sz="11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auf</a:t>
                    </a:r>
                    <a:r>
                      <a:rPr lang="fr-FR"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fr-FR" sz="11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einer</a:t>
                    </a:r>
                    <a:r>
                      <a:rPr lang="fr-FR"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fr-FR" sz="11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Umlaufbewegung</a:t>
                    </a:r>
                    <a:r>
                      <a:rPr lang="fr-FR"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um die </a:t>
                    </a:r>
                    <a:r>
                      <a:rPr lang="fr-FR" sz="11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Erde</a:t>
                    </a:r>
                    <a:r>
                      <a:rPr lang="fr-FR"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.</a:t>
                    </a:r>
                    <a:r>
                      <a:rPr lang="fr-FR" sz="11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 </a:t>
                    </a:r>
                    <a:endParaRPr sz="1100" b="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" name="Google Shape;119;p2"/>
                  <p:cNvSpPr/>
                  <p:nvPr/>
                </p:nvSpPr>
                <p:spPr>
                  <a:xfrm>
                    <a:off x="3385917" y="273393"/>
                    <a:ext cx="120650" cy="10350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" name="Google Shape;120;p2"/>
                <p:cNvGrpSpPr/>
                <p:nvPr/>
              </p:nvGrpSpPr>
              <p:grpSpPr>
                <a:xfrm>
                  <a:off x="426913" y="4497943"/>
                  <a:ext cx="3925828" cy="513137"/>
                  <a:chOff x="219850" y="-70271"/>
                  <a:chExt cx="3926758" cy="513144"/>
                </a:xfrm>
              </p:grpSpPr>
              <p:sp>
                <p:nvSpPr>
                  <p:cNvPr id="121" name="Google Shape;121;p2"/>
                  <p:cNvSpPr txBox="1"/>
                  <p:nvPr/>
                </p:nvSpPr>
                <p:spPr>
                  <a:xfrm>
                    <a:off x="219850" y="-70271"/>
                    <a:ext cx="3869851" cy="513144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>
                    <a:solidFill>
                      <a:srgbClr val="00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lvl="0">
                      <a:lnSpc>
                        <a:spcPct val="115000"/>
                      </a:lnSpc>
                      <a:buSzPts val="1100"/>
                    </a:pPr>
                    <a:r>
                      <a:rPr lang="fr-FR"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Der </a:t>
                    </a:r>
                    <a:r>
                      <a:rPr lang="fr-FR" sz="11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Astronaut</a:t>
                    </a:r>
                    <a:r>
                      <a:rPr lang="fr-FR"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fr-FR" sz="11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und</a:t>
                    </a:r>
                    <a:r>
                      <a:rPr lang="fr-FR"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die </a:t>
                    </a:r>
                    <a:r>
                      <a:rPr lang="fr-FR" sz="11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Raumstation</a:t>
                    </a:r>
                    <a:r>
                      <a:rPr lang="fr-FR"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fr-FR" sz="11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bewegen</a:t>
                    </a:r>
                    <a:r>
                      <a:rPr lang="fr-FR"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fr-FR" sz="11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sich</a:t>
                    </a:r>
                    <a:r>
                      <a:rPr lang="fr-FR"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fr-FR" sz="11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trotz</a:t>
                    </a:r>
                    <a:r>
                      <a:rPr lang="fr-FR"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fr-FR" sz="11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ihrer</a:t>
                    </a:r>
                    <a:r>
                      <a:rPr lang="fr-FR"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fr-FR" sz="11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völlig</a:t>
                    </a:r>
                    <a:r>
                      <a:rPr lang="fr-FR"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fr-FR" sz="11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unterschiedlichen</a:t>
                    </a:r>
                    <a:r>
                      <a:rPr lang="fr-FR"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Masse mit der </a:t>
                    </a:r>
                    <a:r>
                      <a:rPr lang="fr-FR" sz="11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gleichen</a:t>
                    </a:r>
                    <a:r>
                      <a:rPr lang="fr-FR"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fr-FR" sz="1100" b="0" i="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Geschwindigkeit</a:t>
                    </a:r>
                    <a:r>
                      <a:rPr lang="fr-FR"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.</a:t>
                    </a:r>
                    <a:endParaRPr sz="1400" b="0" i="0" u="none" strike="noStrike" cap="none" dirty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" name="Google Shape;122;p2"/>
                  <p:cNvSpPr/>
                  <p:nvPr/>
                </p:nvSpPr>
                <p:spPr>
                  <a:xfrm>
                    <a:off x="4025838" y="100170"/>
                    <a:ext cx="120770" cy="1035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3" name="Google Shape;123;p2"/>
              <p:cNvGrpSpPr/>
              <p:nvPr/>
            </p:nvGrpSpPr>
            <p:grpSpPr>
              <a:xfrm>
                <a:off x="526032" y="391694"/>
                <a:ext cx="8256793" cy="1127848"/>
                <a:chOff x="-73560" y="232621"/>
                <a:chExt cx="8258965" cy="1128425"/>
              </a:xfrm>
            </p:grpSpPr>
            <p:sp>
              <p:nvSpPr>
                <p:cNvPr id="124" name="Google Shape;124;p2"/>
                <p:cNvSpPr/>
                <p:nvPr/>
              </p:nvSpPr>
              <p:spPr>
                <a:xfrm>
                  <a:off x="-73560" y="254662"/>
                  <a:ext cx="8111415" cy="105602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9F9F9"/>
                </a:solidFill>
                <a:ln w="12700" cap="flat" cmpd="sng">
                  <a:solidFill>
                    <a:srgbClr val="D8D8D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endParaRPr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" name="Google Shape;125;p2"/>
                <p:cNvSpPr txBox="1"/>
                <p:nvPr/>
              </p:nvSpPr>
              <p:spPr>
                <a:xfrm>
                  <a:off x="73990" y="232621"/>
                  <a:ext cx="8111415" cy="11284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lang="fr-FR" sz="1600" b="1" i="0" u="sng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Darstellung</a:t>
                  </a:r>
                  <a:r>
                    <a:rPr lang="fr-FR" sz="1600" b="1" i="0" u="sng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der </a:t>
                  </a:r>
                  <a:r>
                    <a:rPr lang="fr-FR" sz="1600" b="1" i="0" u="sng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physikalischen</a:t>
                  </a:r>
                  <a:r>
                    <a:rPr lang="fr-FR" sz="1600" b="1" i="0" u="sng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fr-FR" sz="1600" b="1" i="0" u="sng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Aussagen</a:t>
                  </a:r>
                  <a:r>
                    <a:rPr lang="fr-FR" sz="1600" b="1" i="0" u="sng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fr-FR" sz="1600" b="1" i="0" u="sng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und</a:t>
                  </a:r>
                  <a:r>
                    <a:rPr lang="fr-FR" sz="1600" b="1" i="0" u="sng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fr-FR" sz="1600" b="1" i="0" u="sng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ihre</a:t>
                  </a:r>
                  <a:r>
                    <a:rPr lang="fr-FR" sz="1600" b="1" i="0" u="sng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fr-FR" sz="1600" b="1" i="0" u="sng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Gemeinsamkeiten</a:t>
                  </a:r>
                  <a:endParaRPr lang="fr-FR"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342900" marR="0" lvl="0" indent="-342900" algn="l" rtl="0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00"/>
                    <a:buFont typeface="Calibri"/>
                    <a:buAutoNum type="arabicParenR"/>
                  </a:pPr>
                  <a:r>
                    <a:rPr lang="fr-FR" sz="1200" b="0" i="0" u="none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Notieren</a:t>
                  </a:r>
                  <a:r>
                    <a:rPr lang="fr-FR" sz="1200" b="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fr-FR" sz="1200" b="0" i="0" u="none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sie</a:t>
                  </a:r>
                  <a:r>
                    <a:rPr lang="fr-FR" sz="1200" b="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fr-FR" sz="1200" b="0" i="0" u="none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unter</a:t>
                  </a:r>
                  <a:r>
                    <a:rPr lang="fr-FR" sz="1200" b="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den </a:t>
                  </a:r>
                  <a:r>
                    <a:rPr lang="fr-FR" sz="1200" b="0" i="0" u="none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Kästchen</a:t>
                  </a:r>
                  <a:r>
                    <a:rPr lang="fr-FR" sz="1200" b="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fr-FR" sz="1200" b="0" i="0" u="none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auf</a:t>
                  </a:r>
                  <a:r>
                    <a:rPr lang="fr-FR" sz="1200" b="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der </a:t>
                  </a:r>
                  <a:r>
                    <a:rPr lang="fr-FR" sz="1200" b="0" i="0" u="none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linken</a:t>
                  </a:r>
                  <a:r>
                    <a:rPr lang="fr-FR" sz="1200" b="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Seite </a:t>
                  </a:r>
                  <a:r>
                    <a:rPr lang="fr-FR" sz="1200" b="0" i="0" u="none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jeweils</a:t>
                  </a:r>
                  <a:r>
                    <a:rPr lang="fr-FR" sz="1200" b="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die </a:t>
                  </a:r>
                  <a:r>
                    <a:rPr lang="fr-FR" sz="1200" b="0" i="0" u="none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Seitenzahl</a:t>
                  </a:r>
                  <a:r>
                    <a:rPr lang="fr-FR" sz="1200" b="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(en) </a:t>
                  </a:r>
                  <a:r>
                    <a:rPr lang="fr-FR" sz="1200" b="0" i="0" u="none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im</a:t>
                  </a:r>
                  <a:r>
                    <a:rPr lang="fr-FR" sz="1200" b="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fr-FR" sz="1200" b="0" i="0" u="none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Comic</a:t>
                  </a:r>
                  <a:r>
                    <a:rPr lang="fr-FR" sz="1200" b="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, die den </a:t>
                  </a:r>
                  <a:r>
                    <a:rPr lang="fr-FR" sz="1200" b="0" i="0" u="none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eingerahmten</a:t>
                  </a:r>
                  <a:r>
                    <a:rPr lang="fr-FR" sz="1200" b="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fr-FR" sz="1200" b="0" i="0" u="none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Satz</a:t>
                  </a:r>
                  <a:r>
                    <a:rPr lang="fr-FR" sz="1200" b="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fr-FR" sz="1200" b="0" i="0" u="none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illustrieren</a:t>
                  </a:r>
                  <a:r>
                    <a:rPr lang="fr-FR" sz="1200" b="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!</a:t>
                  </a:r>
                  <a:endParaRPr lang="fr-FR"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342900" marR="0" lvl="0" indent="-342900" algn="l" rtl="0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00"/>
                    <a:buFont typeface="Calibri"/>
                    <a:buAutoNum type="arabicParenR"/>
                  </a:pPr>
                  <a:r>
                    <a:rPr lang="fr-FR" sz="1200" b="0" i="0" u="none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Verbinden</a:t>
                  </a:r>
                  <a:r>
                    <a:rPr lang="fr-FR" sz="1200" b="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fr-FR" sz="1200" b="0" i="0" u="none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Sie</a:t>
                  </a:r>
                  <a:r>
                    <a:rPr lang="fr-FR" sz="1200" b="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die </a:t>
                  </a:r>
                  <a:r>
                    <a:rPr lang="fr-FR" sz="1200" b="0" i="0" u="none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verschiedenen</a:t>
                  </a:r>
                  <a:r>
                    <a:rPr lang="fr-FR" sz="1200" b="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fr-FR" sz="1200" b="0" i="0" u="none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Feststellungen</a:t>
                  </a:r>
                  <a:r>
                    <a:rPr lang="fr-FR" sz="1200" b="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fr-FR" sz="1200" b="0" i="0" u="none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auf</a:t>
                  </a:r>
                  <a:r>
                    <a:rPr lang="fr-FR" sz="1200" b="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der </a:t>
                  </a:r>
                  <a:r>
                    <a:rPr lang="fr-FR" sz="1200" b="0" i="0" u="none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linken</a:t>
                  </a:r>
                  <a:r>
                    <a:rPr lang="fr-FR" sz="1200" b="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Seite mit den </a:t>
                  </a:r>
                  <a:r>
                    <a:rPr lang="fr-FR" sz="1200" b="0" i="0" u="none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Gemeinsamkeiten</a:t>
                  </a:r>
                  <a:r>
                    <a:rPr lang="fr-FR" sz="1200" b="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fr-FR" sz="1200" b="0" i="0" u="none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auf</a:t>
                  </a:r>
                  <a:r>
                    <a:rPr lang="fr-FR" sz="1200" b="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der </a:t>
                  </a:r>
                  <a:r>
                    <a:rPr lang="fr-FR" sz="1200" b="0" i="0" u="none" strike="noStrike" cap="none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rechten</a:t>
                  </a:r>
                  <a:r>
                    <a:rPr lang="fr-FR" sz="1200" b="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Seite! </a:t>
                  </a:r>
                  <a:endParaRPr sz="12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3"/>
          <p:cNvGrpSpPr/>
          <p:nvPr/>
        </p:nvGrpSpPr>
        <p:grpSpPr>
          <a:xfrm>
            <a:off x="980369" y="1754889"/>
            <a:ext cx="6913311" cy="3598800"/>
            <a:chOff x="872184" y="1020963"/>
            <a:chExt cx="6913311" cy="3598800"/>
          </a:xfrm>
        </p:grpSpPr>
        <p:sp>
          <p:nvSpPr>
            <p:cNvPr id="132" name="Google Shape;132;p3"/>
            <p:cNvSpPr/>
            <p:nvPr/>
          </p:nvSpPr>
          <p:spPr>
            <a:xfrm>
              <a:off x="872184" y="1020963"/>
              <a:ext cx="6913311" cy="35988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3"/>
            <p:cNvSpPr txBox="1"/>
            <p:nvPr/>
          </p:nvSpPr>
          <p:spPr>
            <a:xfrm>
              <a:off x="1092992" y="1709804"/>
              <a:ext cx="4695825" cy="2800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nach</a:t>
              </a:r>
              <a:r>
                <a:rPr lang="fr-FR" sz="11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dem</a:t>
              </a:r>
              <a:r>
                <a:rPr lang="fr-FR" sz="11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Buch „Les pommes de Newton“ („Newtons </a:t>
              </a:r>
              <a:r>
                <a:rPr lang="fr-FR" sz="11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Äpfel</a:t>
              </a:r>
              <a:r>
                <a:rPr lang="fr-FR" sz="11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“) (2003) von Jean Marie Vigoureux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»</a:t>
              </a: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lang="fr-FR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Newton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denkt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nach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Wenn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ich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einen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Apfel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loslasse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fällt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er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direkt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nach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unten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Werfe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ich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ihn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jedoch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von mir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weg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fällt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er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zunächst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einige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Meter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und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je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stärker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ich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werfe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desto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weiter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fliegt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er,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bevor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er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zu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Boden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fällt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Wenn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ich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die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Kugelform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der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Erde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berücksichtige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könnte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der Apfel,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wenn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ich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ihn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mit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genügend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Kraft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werfe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schließlich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hinter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mir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landen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nachdem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er die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Erde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umrundet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hat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b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[...]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Wir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können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auch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eine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quantitative Argumentation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anstellen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Ein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waagerecht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geworfener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Körper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fällt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 der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ersten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Sekunde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aus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einer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Höhe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von 5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Metern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Angenommen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er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wird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dieser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Zeit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beschleunigt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dass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der Boden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aufgrund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der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Erdkrümmung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um 5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Meter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sinkt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In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diesem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Fall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würde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sich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der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Körper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nach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seinem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Fall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genau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 der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gleichen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Höhe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über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dem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Boden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befinden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wie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beim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Start.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4" name="Google Shape;134;p3" descr="https://lh6.googleusercontent.com/N9nxGzDf3zEZxbquvQO7eWPV_O9ikhiMY5S7eRataYV_DLCitEDPQ0UvWSOMcQFCAZUoQSe0E7iRoTtFiomVghzMp_UF_PtxwDMqZcK7XqIo1KRcI_HOk0qu45-NKiCE6CSaYrs_8AgC__pdoRR7t9ux66Zdh3PNsmv2a977kkTg6tsJKOcT3ZeAXxopsICF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788816" y="1221988"/>
              <a:ext cx="1996679" cy="32318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Google Shape;135;p3"/>
            <p:cNvSpPr/>
            <p:nvPr/>
          </p:nvSpPr>
          <p:spPr>
            <a:xfrm>
              <a:off x="1092992" y="1279039"/>
              <a:ext cx="45720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fr-FR" sz="1600" b="1" i="0" u="sng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Erklärung</a:t>
              </a:r>
              <a:r>
                <a:rPr lang="fr-FR" sz="1600" b="1" i="0" u="sng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des </a:t>
              </a:r>
              <a:r>
                <a:rPr lang="fr-FR" sz="1600" b="1" i="0" u="sng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Newtonschen</a:t>
              </a:r>
              <a:r>
                <a:rPr lang="fr-FR" sz="1600" b="1" i="0" u="sng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600" b="1" i="0" u="sng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Schemas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" name="Google Shape;136;p3"/>
          <p:cNvSpPr txBox="1"/>
          <p:nvPr/>
        </p:nvSpPr>
        <p:spPr>
          <a:xfrm>
            <a:off x="304800" y="380438"/>
            <a:ext cx="135113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Dokument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4"/>
          <p:cNvGrpSpPr/>
          <p:nvPr/>
        </p:nvGrpSpPr>
        <p:grpSpPr>
          <a:xfrm>
            <a:off x="1057869" y="1926407"/>
            <a:ext cx="7028262" cy="3664076"/>
            <a:chOff x="967434" y="1068588"/>
            <a:chExt cx="7482427" cy="3664076"/>
          </a:xfrm>
        </p:grpSpPr>
        <p:sp>
          <p:nvSpPr>
            <p:cNvPr id="142" name="Google Shape;142;p4"/>
            <p:cNvSpPr/>
            <p:nvPr/>
          </p:nvSpPr>
          <p:spPr>
            <a:xfrm>
              <a:off x="967434" y="1068588"/>
              <a:ext cx="7482427" cy="353198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1159992" y="1254829"/>
              <a:ext cx="7062170" cy="34778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fr-FR" sz="1600" b="1" i="0" u="sng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Vom</a:t>
              </a:r>
              <a:r>
                <a:rPr lang="fr-FR" sz="1600" b="1" i="0" u="sng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600" b="1" i="0" u="sng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Begriff</a:t>
              </a:r>
              <a:r>
                <a:rPr lang="fr-FR" sz="1600" b="1" i="0" u="sng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„</a:t>
              </a:r>
              <a:r>
                <a:rPr lang="fr-FR" sz="1600" b="1" i="0" u="sng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Schwerkraft</a:t>
              </a:r>
              <a:r>
                <a:rPr lang="fr-FR" sz="1600" b="1" i="0" u="sng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“ </a:t>
              </a:r>
              <a:r>
                <a:rPr lang="fr-FR" sz="1600" b="1" i="0" u="sng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zum</a:t>
              </a:r>
              <a:r>
                <a:rPr lang="fr-FR" sz="1600" b="1" i="0" u="sng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600" b="1" i="0" u="sng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Begriff</a:t>
              </a:r>
              <a:r>
                <a:rPr lang="fr-FR" sz="1600" b="1" i="0" u="sng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„Gravitation“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br>
                <a:rPr lang="fr-FR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Senkrechter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Fall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waagerechter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Fall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und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die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Kreisbewegung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können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als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ein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und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dieselbe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Art von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Bewegung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gesehen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werden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Lediglich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die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Anfangsgeschwindigkeit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ändert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sich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Dadurch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wird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zum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Beispiel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deutlich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dass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die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Orbitalbewegung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die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gleiche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Eigenschaft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wie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der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Fall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hat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Objekte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mit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unterschiedlicher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Masse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bewegen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sich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mit der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gleichen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Geschwindigkeit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Eine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Raumstation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und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ein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Astronaut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bewegen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sich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mit der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gleichen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Geschwindigkeit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obwohl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ihre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Masse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sehr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unterschiedlich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ist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genauso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wie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auf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der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Erde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zwei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Objekte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mit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unterschiedlicher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Masse mit der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gleichen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Geschwindigkeit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fallen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So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wie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der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senkrechte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und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der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waagerechte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Fall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mit der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Schwerkraft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in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Verbindung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gebracht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werden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kann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auch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die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Bewegung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in der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Umlaufbahn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mit der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Schwerkraft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in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Verbindung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gebracht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werden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Da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wir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den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Begriff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„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Schwerkraft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“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jedoch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nur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für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den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Fall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eines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Objekts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auf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der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Erde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verwenden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sprechen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wir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von „Gravitation“,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wenn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wir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sowohl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den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Fall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auf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der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Erde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als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auch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die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Orbitalbewegung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im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Weltraum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beschreiben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lang="fr-FR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Das „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Gewicht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“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oder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die „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Schwerkraft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“, die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wir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beim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Fallen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eines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Objekts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auf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die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Erde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beobachten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ist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somit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ein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spezieller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Fall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der „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Gravitationskraft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“, die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auch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für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ein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Objekt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gilt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das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die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Erde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umkreist</a:t>
              </a:r>
              <a:r>
                <a:rPr lang="fr-FR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lang="fr-FR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4"/>
          <p:cNvSpPr txBox="1"/>
          <p:nvPr/>
        </p:nvSpPr>
        <p:spPr>
          <a:xfrm>
            <a:off x="287055" y="471911"/>
            <a:ext cx="13607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Dokument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1174</Words>
  <Application>Microsoft Office PowerPoint</Application>
  <PresentationFormat>Affichage à l'écran (4:3)</PresentationFormat>
  <Paragraphs>72</Paragraphs>
  <Slides>9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Valentin Maron</dc:creator>
  <cp:keywords>docId:800153ECD47366C2E2D0320DAEFEE1CC</cp:keywords>
  <cp:lastModifiedBy>Auteurs</cp:lastModifiedBy>
  <cp:revision>42</cp:revision>
  <dcterms:created xsi:type="dcterms:W3CDTF">2022-11-29T16:39:57Z</dcterms:created>
  <dcterms:modified xsi:type="dcterms:W3CDTF">2025-02-24T21:48:21Z</dcterms:modified>
</cp:coreProperties>
</file>